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8"/>
  </p:notesMasterIdLst>
  <p:sldIdLst>
    <p:sldId id="257" r:id="rId2"/>
    <p:sldId id="259" r:id="rId3"/>
    <p:sldId id="258" r:id="rId4"/>
    <p:sldId id="260" r:id="rId5"/>
    <p:sldId id="261" r:id="rId6"/>
    <p:sldId id="293" r:id="rId7"/>
    <p:sldId id="264" r:id="rId8"/>
    <p:sldId id="295" r:id="rId9"/>
    <p:sldId id="263" r:id="rId10"/>
    <p:sldId id="299" r:id="rId11"/>
    <p:sldId id="265" r:id="rId12"/>
    <p:sldId id="266" r:id="rId13"/>
    <p:sldId id="292" r:id="rId14"/>
    <p:sldId id="276" r:id="rId15"/>
    <p:sldId id="297" r:id="rId16"/>
    <p:sldId id="267" r:id="rId17"/>
    <p:sldId id="268" r:id="rId18"/>
    <p:sldId id="29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90" r:id="rId27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Montserrat SemiBold" panose="020B0604020202020204" charset="0"/>
      <p:regular r:id="rId33"/>
      <p:bold r:id="rId34"/>
      <p:italic r:id="rId35"/>
      <p:boldItalic r:id="rId36"/>
    </p:embeddedFont>
    <p:embeddedFont>
      <p:font typeface="Nunito" panose="020B0604020202020204" charset="0"/>
      <p:regular r:id="rId37"/>
      <p:bold r:id="rId38"/>
      <p:italic r:id="rId39"/>
      <p:bold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  <p:embeddedFont>
      <p:font typeface="Righteous" panose="020B0604020202020204" charset="0"/>
      <p:regular r:id="rId45"/>
    </p:embeddedFont>
    <p:embeddedFont>
      <p:font typeface="Roboto Slab" panose="020B060402020202020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0" roundtripDataSignature="AMtx7mjp1fgLLW0jDEKnw7+JYtpNmqwx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6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rtexto.com/gerador-qr-cod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c38bd34d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8c38bd34d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c38bd34de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8c38bd34de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0" i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Uma emoção é um conjunto de respostas químicas e neurais baseadas nas memórias emocionais, e surgem quando o cérebro recebe um estímulo externo. O sentimento, por sua vez, é uma resposta à emoção e diz respeito a como a pessoa se sente diante daquela emoção.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3646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c38bd34de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8c38bd34de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0" i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Uma emoção é um conjunto de respostas químicas e neurais baseadas nas memórias emocionais, e surgem quando o cérebro recebe um estímulo externo. O sentimento, por sua vez, é uma resposta à emoção e diz respeito a como a pessoa se sente diante daquela emoção.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5791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c38bd34d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8c38bd34d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859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c38bd34d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8c38bd34d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0" i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Uma emoção é um conjunto de respostas químicas e neurais baseadas nas memórias emocionais, e surgem quando o cérebro recebe um estímulo externo. O sentimento, por sua vez, é uma resposta à emoção e diz respeito a como a pessoa se sente diante daquela emoção.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c38bd34d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8c38bd34d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0" i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Uma emoção é um conjunto de respostas químicas e neurais baseadas nas memórias emocionais, e surgem quando o cérebro recebe um estímulo externo. O sentimento, por sua vez, é uma resposta à emoção e diz respeito a como a pessoa se sente diante daquela emoção.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c38bd34d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8c38bd34d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88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Esse QR code direciona para o meu LinkedIn meninas.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Usei o site: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https://www.invertexto.com/gerador-qr-code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c38bd34d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8c38bd34d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c38bd34d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g8c38bd34d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c38bd34d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8c38bd34d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c38bd34d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8c38bd34d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31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c38bd34d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8c38bd34d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0" i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Uma emoção é um conjunto de respostas químicas e neurais baseadas nas memórias emocionais, e surgem quando o cérebro recebe um estímulo externo. O sentimento, por sua vez, é uma resposta à emoção e diz respeito a como a pessoa se sente diante daquela emoção.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c38bd34de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g8c38bd34de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644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c38bd34de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8c38bd34de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0" i="0">
                <a:solidFill>
                  <a:srgbClr val="3C3C3C"/>
                </a:solidFill>
                <a:latin typeface="Open Sans"/>
                <a:ea typeface="Open Sans"/>
                <a:cs typeface="Open Sans"/>
                <a:sym typeface="Open Sans"/>
              </a:rPr>
              <a:t>Uma emoção é um conjunto de respostas químicas e neurais baseadas nas memórias emocionais, e surgem quando o cérebro recebe um estímulo externo. O sentimento, por sua vez, é uma resposta à emoção e diz respeito a como a pessoa se sente diante daquela emoção.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 t="879" b="16125"/>
          <a:stretch/>
        </p:blipFill>
        <p:spPr>
          <a:xfrm>
            <a:off x="75" y="-14696"/>
            <a:ext cx="9144000" cy="42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7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/>
          <p:cNvPicPr preferRelativeResize="0"/>
          <p:nvPr/>
        </p:nvPicPr>
        <p:blipFill rotWithShape="1">
          <a:blip r:embed="rId2">
            <a:alphaModFix/>
          </a:blip>
          <a:srcRect l="5569" t="6776" r="40403"/>
          <a:stretch/>
        </p:blipFill>
        <p:spPr>
          <a:xfrm flipH="1">
            <a:off x="6936675" y="-13734"/>
            <a:ext cx="2207323" cy="21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8"/>
          <p:cNvSpPr txBox="1">
            <a:spLocks noGrp="1"/>
          </p:cNvSpPr>
          <p:nvPr>
            <p:ph type="ctrTitle"/>
          </p:nvPr>
        </p:nvSpPr>
        <p:spPr>
          <a:xfrm>
            <a:off x="749100" y="500825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9"/>
          <p:cNvPicPr preferRelativeResize="0"/>
          <p:nvPr/>
        </p:nvPicPr>
        <p:blipFill rotWithShape="1">
          <a:blip r:embed="rId2">
            <a:alphaModFix/>
          </a:blip>
          <a:srcRect l="5569" t="6776" r="40403"/>
          <a:stretch/>
        </p:blipFill>
        <p:spPr>
          <a:xfrm flipH="1">
            <a:off x="6936675" y="-13734"/>
            <a:ext cx="2207323" cy="21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9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 rotWithShape="1">
          <a:blip r:embed="rId2">
            <a:alphaModFix/>
          </a:blip>
          <a:srcRect l="5569" t="6776" r="40403"/>
          <a:stretch/>
        </p:blipFill>
        <p:spPr>
          <a:xfrm rot="10800000">
            <a:off x="6936675" y="3007808"/>
            <a:ext cx="2207323" cy="21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0"/>
          <p:cNvPicPr preferRelativeResize="0"/>
          <p:nvPr/>
        </p:nvPicPr>
        <p:blipFill rotWithShape="1">
          <a:blip r:embed="rId2">
            <a:alphaModFix/>
          </a:blip>
          <a:srcRect l="5569" t="6776" r="40403"/>
          <a:stretch/>
        </p:blipFill>
        <p:spPr>
          <a:xfrm>
            <a:off x="0" y="-13734"/>
            <a:ext cx="2207323" cy="21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2_1_1_1">
    <p:bg>
      <p:bgPr>
        <a:gradFill>
          <a:gsLst>
            <a:gs pos="0">
              <a:schemeClr val="dk1"/>
            </a:gs>
            <a:gs pos="100000">
              <a:srgbClr val="8E7CC3"/>
            </a:gs>
          </a:gsLst>
          <a:lin ang="5400700" scaled="0"/>
        </a:gra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 rotWithShape="1">
          <a:blip r:embed="rId2">
            <a:alphaModFix/>
          </a:blip>
          <a:srcRect l="5569" t="6776" r="40404"/>
          <a:stretch/>
        </p:blipFill>
        <p:spPr>
          <a:xfrm rot="10800000">
            <a:off x="6936674" y="3007808"/>
            <a:ext cx="2207323" cy="21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2"/>
          <p:cNvPicPr preferRelativeResize="0"/>
          <p:nvPr/>
        </p:nvPicPr>
        <p:blipFill rotWithShape="1">
          <a:blip r:embed="rId2">
            <a:alphaModFix/>
          </a:blip>
          <a:srcRect l="5569" t="6776" r="40404"/>
          <a:stretch/>
        </p:blipFill>
        <p:spPr>
          <a:xfrm>
            <a:off x="0" y="-13734"/>
            <a:ext cx="2207323" cy="21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226" name="Google Shape;226;p42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3"/>
          <p:cNvPicPr preferRelativeResize="0"/>
          <p:nvPr/>
        </p:nvPicPr>
        <p:blipFill rotWithShape="1">
          <a:blip r:embed="rId2">
            <a:alphaModFix/>
          </a:blip>
          <a:srcRect l="5569" t="6776" r="40403"/>
          <a:stretch/>
        </p:blipFill>
        <p:spPr>
          <a:xfrm rot="10800000">
            <a:off x="5493725" y="1634668"/>
            <a:ext cx="3650275" cy="354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3"/>
          <p:cNvSpPr txBox="1">
            <a:spLocks noGrp="1"/>
          </p:cNvSpPr>
          <p:nvPr>
            <p:ph type="subTitle" idx="1"/>
          </p:nvPr>
        </p:nvSpPr>
        <p:spPr>
          <a:xfrm>
            <a:off x="1397425" y="2809300"/>
            <a:ext cx="3012600" cy="17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3"/>
          <p:cNvSpPr txBox="1">
            <a:spLocks noGrp="1"/>
          </p:cNvSpPr>
          <p:nvPr>
            <p:ph type="ctrTitle"/>
          </p:nvPr>
        </p:nvSpPr>
        <p:spPr>
          <a:xfrm flipH="1">
            <a:off x="2714085" y="1890188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78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8c38bd34de_0_58"/>
          <p:cNvPicPr preferRelativeResize="0"/>
          <p:nvPr/>
        </p:nvPicPr>
        <p:blipFill rotWithShape="1">
          <a:blip r:embed="rId2">
            <a:alphaModFix/>
          </a:blip>
          <a:srcRect l="5570" t="6777" r="40401"/>
          <a:stretch/>
        </p:blipFill>
        <p:spPr>
          <a:xfrm>
            <a:off x="0" y="-13734"/>
            <a:ext cx="2207323" cy="21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8c38bd34de_0_58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 SemiBold"/>
              <a:buNone/>
              <a:defRPr sz="27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pretatech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apretatec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6DE1"/>
            </a:gs>
            <a:gs pos="100000">
              <a:srgbClr val="946DE1"/>
            </a:gs>
          </a:gsLst>
          <a:lin ang="54007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0;p1">
            <a:extLst>
              <a:ext uri="{FF2B5EF4-FFF2-40B4-BE49-F238E27FC236}">
                <a16:creationId xmlns:a16="http://schemas.microsoft.com/office/drawing/2014/main" id="{687FCA25-D20D-413F-9CBC-F965AFB34EDB}"/>
              </a:ext>
            </a:extLst>
          </p:cNvPr>
          <p:cNvSpPr txBox="1"/>
          <p:nvPr/>
        </p:nvSpPr>
        <p:spPr>
          <a:xfrm>
            <a:off x="2091300" y="4627500"/>
            <a:ext cx="4961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Carolina Silva</a:t>
            </a:r>
            <a:endParaRPr sz="16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40;p1">
            <a:extLst>
              <a:ext uri="{FF2B5EF4-FFF2-40B4-BE49-F238E27FC236}">
                <a16:creationId xmlns:a16="http://schemas.microsoft.com/office/drawing/2014/main" id="{46294BF0-5B08-4DBE-B371-2E118ABD6B63}"/>
              </a:ext>
            </a:extLst>
          </p:cNvPr>
          <p:cNvSpPr txBox="1"/>
          <p:nvPr/>
        </p:nvSpPr>
        <p:spPr>
          <a:xfrm>
            <a:off x="1573847" y="2680687"/>
            <a:ext cx="6368673" cy="194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5400" b="1" i="0" u="none" strike="noStrike" cap="none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DEEP LEARNING COM PYTHON</a:t>
            </a:r>
            <a:endParaRPr sz="5400" b="1" i="0" u="none" strike="noStrike" cap="none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c38bd34de_0_239"/>
          <p:cNvSpPr txBox="1">
            <a:spLocks noGrp="1"/>
          </p:cNvSpPr>
          <p:nvPr>
            <p:ph type="ctrTitle"/>
          </p:nvPr>
        </p:nvSpPr>
        <p:spPr>
          <a:xfrm flipH="1">
            <a:off x="527975" y="27017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 dirty="0"/>
              <a:t>DEEP LEARNING</a:t>
            </a:r>
            <a:endParaRPr sz="2600" dirty="0"/>
          </a:p>
        </p:txBody>
      </p:sp>
      <p:grpSp>
        <p:nvGrpSpPr>
          <p:cNvPr id="320" name="Google Shape;320;g8c38bd34de_0_239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21" name="Google Shape;321;g8c38bd34de_0_239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8c38bd34de_0_239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4CE26A39-BA81-418E-B615-65B0CA84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12" y="0"/>
            <a:ext cx="59182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086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1"/>
          <p:cNvSpPr/>
          <p:nvPr/>
        </p:nvSpPr>
        <p:spPr>
          <a:xfrm rot="5400000">
            <a:off x="1468053" y="302235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431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1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431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1"/>
          <p:cNvSpPr/>
          <p:nvPr/>
        </p:nvSpPr>
        <p:spPr>
          <a:xfrm rot="5400000">
            <a:off x="6647823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431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1"/>
          <p:cNvSpPr txBox="1">
            <a:spLocks noGrp="1"/>
          </p:cNvSpPr>
          <p:nvPr>
            <p:ph type="ctrTitle"/>
          </p:nvPr>
        </p:nvSpPr>
        <p:spPr>
          <a:xfrm>
            <a:off x="441724" y="1083330"/>
            <a:ext cx="6309029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800" dirty="0"/>
              <a:t>POR QUE DEEP LEARNING AGORA E QUAIS OS DESAFIOS?</a:t>
            </a:r>
            <a:endParaRPr dirty="0"/>
          </a:p>
        </p:txBody>
      </p:sp>
      <p:sp>
        <p:nvSpPr>
          <p:cNvPr id="342" name="Google Shape;342;p11"/>
          <p:cNvSpPr txBox="1">
            <a:spLocks noGrp="1"/>
          </p:cNvSpPr>
          <p:nvPr>
            <p:ph type="ctrTitle" idx="2"/>
          </p:nvPr>
        </p:nvSpPr>
        <p:spPr>
          <a:xfrm>
            <a:off x="1658829" y="3819734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HARDWARE</a:t>
            </a:r>
            <a:endParaRPr/>
          </a:p>
        </p:txBody>
      </p:sp>
      <p:sp>
        <p:nvSpPr>
          <p:cNvPr id="343" name="Google Shape;343;p11"/>
          <p:cNvSpPr txBox="1">
            <a:spLocks noGrp="1"/>
          </p:cNvSpPr>
          <p:nvPr>
            <p:ph type="ctrTitle" idx="3"/>
          </p:nvPr>
        </p:nvSpPr>
        <p:spPr>
          <a:xfrm>
            <a:off x="6875482" y="2015202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DATASET</a:t>
            </a:r>
            <a:endParaRPr/>
          </a:p>
        </p:txBody>
      </p:sp>
      <p:sp>
        <p:nvSpPr>
          <p:cNvPr id="344" name="Google Shape;344;p11"/>
          <p:cNvSpPr txBox="1">
            <a:spLocks noGrp="1"/>
          </p:cNvSpPr>
          <p:nvPr>
            <p:ph type="ctrTitle" idx="5"/>
          </p:nvPr>
        </p:nvSpPr>
        <p:spPr>
          <a:xfrm>
            <a:off x="3767742" y="3842385"/>
            <a:ext cx="1570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200"/>
              <a:t>COMPLEXIDADE</a:t>
            </a:r>
            <a:endParaRPr sz="1200"/>
          </a:p>
        </p:txBody>
      </p:sp>
      <p:sp>
        <p:nvSpPr>
          <p:cNvPr id="345" name="Google Shape;345;p11"/>
          <p:cNvSpPr/>
          <p:nvPr/>
        </p:nvSpPr>
        <p:spPr>
          <a:xfrm rot="5400000">
            <a:off x="5636886" y="3016083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8431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1"/>
          <p:cNvSpPr txBox="1"/>
          <p:nvPr/>
        </p:nvSpPr>
        <p:spPr>
          <a:xfrm>
            <a:off x="5757739" y="3875707"/>
            <a:ext cx="179555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SemiBold"/>
              <a:buNone/>
            </a:pPr>
            <a:r>
              <a:rPr lang="pt-BR" dirty="0">
                <a:solidFill>
                  <a:schemeClr val="dk2"/>
                </a:solidFill>
                <a:latin typeface="Montserrat SemiBold"/>
                <a:sym typeface="Montserrat SemiBold"/>
              </a:rPr>
              <a:t>INVESTIMENTOS</a:t>
            </a:r>
            <a:endParaRPr dirty="0"/>
          </a:p>
        </p:txBody>
      </p:sp>
      <p:sp>
        <p:nvSpPr>
          <p:cNvPr id="347" name="Google Shape;347;p11"/>
          <p:cNvSpPr/>
          <p:nvPr/>
        </p:nvSpPr>
        <p:spPr>
          <a:xfrm>
            <a:off x="7352388" y="1605690"/>
            <a:ext cx="685801" cy="657812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11"/>
          <p:cNvGrpSpPr/>
          <p:nvPr/>
        </p:nvGrpSpPr>
        <p:grpSpPr>
          <a:xfrm>
            <a:off x="2099088" y="3395622"/>
            <a:ext cx="692475" cy="670500"/>
            <a:chOff x="-63252250" y="1930850"/>
            <a:chExt cx="319000" cy="319025"/>
          </a:xfrm>
        </p:grpSpPr>
        <p:sp>
          <p:nvSpPr>
            <p:cNvPr id="349" name="Google Shape;349;p11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1" name="Google Shape;351;p11"/>
          <p:cNvGrpSpPr/>
          <p:nvPr/>
        </p:nvGrpSpPr>
        <p:grpSpPr>
          <a:xfrm>
            <a:off x="6217053" y="3305856"/>
            <a:ext cx="841076" cy="720844"/>
            <a:chOff x="1049375" y="2680675"/>
            <a:chExt cx="297725" cy="297725"/>
          </a:xfrm>
        </p:grpSpPr>
        <p:sp>
          <p:nvSpPr>
            <p:cNvPr id="352" name="Google Shape;352;p11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" name="Google Shape;354;p11"/>
          <p:cNvGrpSpPr/>
          <p:nvPr/>
        </p:nvGrpSpPr>
        <p:grpSpPr>
          <a:xfrm>
            <a:off x="4223912" y="3425024"/>
            <a:ext cx="685801" cy="577800"/>
            <a:chOff x="-45664625" y="2352225"/>
            <a:chExt cx="300125" cy="263875"/>
          </a:xfrm>
        </p:grpSpPr>
        <p:sp>
          <p:nvSpPr>
            <p:cNvPr id="355" name="Google Shape;355;p11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1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63" name="Google Shape;363;p11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"/>
          <p:cNvSpPr txBox="1">
            <a:spLocks noGrp="1"/>
          </p:cNvSpPr>
          <p:nvPr>
            <p:ph type="ctrTitle"/>
          </p:nvPr>
        </p:nvSpPr>
        <p:spPr>
          <a:xfrm flipH="1">
            <a:off x="788410" y="357871"/>
            <a:ext cx="6824804" cy="880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/>
              <a:t>APLICAÇÕES E NOVIDADES DA ÁREA</a:t>
            </a:r>
            <a:endParaRPr sz="2600"/>
          </a:p>
        </p:txBody>
      </p:sp>
      <p:sp>
        <p:nvSpPr>
          <p:cNvPr id="370" name="Google Shape;370;p9"/>
          <p:cNvSpPr txBox="1">
            <a:spLocks noGrp="1"/>
          </p:cNvSpPr>
          <p:nvPr>
            <p:ph type="subTitle" idx="1"/>
          </p:nvPr>
        </p:nvSpPr>
        <p:spPr>
          <a:xfrm>
            <a:off x="663149" y="1331674"/>
            <a:ext cx="6283200" cy="248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900" dirty="0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u="sng" dirty="0">
                <a:solidFill>
                  <a:schemeClr val="hlink"/>
                </a:solidFill>
              </a:rPr>
              <a:t>Compreender o comportamento do cliente (RNN)</a:t>
            </a:r>
            <a:endParaRPr sz="1900" dirty="0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u="sng" dirty="0">
                <a:solidFill>
                  <a:schemeClr val="hlink"/>
                </a:solidFill>
              </a:rPr>
              <a:t>Reconhecimento Facial (CNN)</a:t>
            </a:r>
            <a:endParaRPr sz="1900" dirty="0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u="sng" dirty="0">
                <a:solidFill>
                  <a:schemeClr val="hlink"/>
                </a:solidFill>
              </a:rPr>
              <a:t>Suporte Técnico Personalizado</a:t>
            </a:r>
            <a:endParaRPr sz="1900" dirty="0"/>
          </a:p>
          <a:p>
            <a:pPr indent="-349250">
              <a:buSzPts val="1900"/>
              <a:buFont typeface="Nunito"/>
              <a:buChar char="●"/>
            </a:pPr>
            <a:r>
              <a:rPr lang="pt-BR" sz="1900" u="sng" dirty="0">
                <a:solidFill>
                  <a:schemeClr val="hlink"/>
                </a:solidFill>
                <a:sym typeface="Fira Sans Extra Condensed Medium"/>
              </a:rPr>
              <a:t>Mineração com CNN (</a:t>
            </a:r>
            <a:r>
              <a:rPr lang="pt-BR" sz="1900" u="sng" dirty="0" err="1">
                <a:solidFill>
                  <a:schemeClr val="hlink"/>
                </a:solidFill>
              </a:rPr>
              <a:t>TransferLearning</a:t>
            </a:r>
            <a:r>
              <a:rPr lang="pt-BR" sz="1900" u="sng" dirty="0">
                <a:solidFill>
                  <a:schemeClr val="hlink"/>
                </a:solidFill>
              </a:rPr>
              <a:t>)</a:t>
            </a:r>
            <a:endParaRPr lang="pt-BR" sz="19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pic>
        <p:nvPicPr>
          <p:cNvPr id="371" name="Google Shape;37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9362" y="3143094"/>
            <a:ext cx="4961780" cy="2185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9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74" name="Google Shape;374;p9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c38bd34de_0_239"/>
          <p:cNvSpPr txBox="1">
            <a:spLocks noGrp="1"/>
          </p:cNvSpPr>
          <p:nvPr>
            <p:ph type="ctrTitle"/>
          </p:nvPr>
        </p:nvSpPr>
        <p:spPr>
          <a:xfrm flipH="1">
            <a:off x="527975" y="27017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 dirty="0"/>
              <a:t>WORKSTATION</a:t>
            </a:r>
            <a:endParaRPr sz="2600" dirty="0"/>
          </a:p>
        </p:txBody>
      </p:sp>
      <p:sp>
        <p:nvSpPr>
          <p:cNvPr id="319" name="Google Shape;319;g8c38bd34de_0_239"/>
          <p:cNvSpPr txBox="1">
            <a:spLocks noGrp="1"/>
          </p:cNvSpPr>
          <p:nvPr>
            <p:ph type="subTitle" idx="1"/>
          </p:nvPr>
        </p:nvSpPr>
        <p:spPr>
          <a:xfrm>
            <a:off x="356122" y="1548966"/>
            <a:ext cx="6122700" cy="1450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Sistema computacional</a:t>
            </a: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 err="1"/>
              <a:t>Jupyter</a:t>
            </a:r>
            <a:r>
              <a:rPr lang="pt-BR" sz="1900" dirty="0"/>
              <a:t> Notebook / Google </a:t>
            </a:r>
            <a:r>
              <a:rPr lang="pt-BR" sz="1900" dirty="0" err="1"/>
              <a:t>Colaboratory</a:t>
            </a:r>
            <a:endParaRPr lang="pt-BR" sz="1900" dirty="0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Framework </a:t>
            </a:r>
            <a:r>
              <a:rPr lang="pt-BR" sz="1900" dirty="0" err="1"/>
              <a:t>Keras</a:t>
            </a:r>
            <a:endParaRPr lang="pt-BR" sz="1900" dirty="0"/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Python</a:t>
            </a:r>
            <a:endParaRPr sz="1900" dirty="0"/>
          </a:p>
        </p:txBody>
      </p:sp>
      <p:grpSp>
        <p:nvGrpSpPr>
          <p:cNvPr id="320" name="Google Shape;320;g8c38bd34de_0_239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21" name="Google Shape;321;g8c38bd34de_0_239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8c38bd34de_0_239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B34E0173-FD0A-4307-9DD2-6E56BE87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33" y="3528617"/>
            <a:ext cx="5496692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5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0"/>
          <p:cNvSpPr txBox="1">
            <a:spLocks noGrp="1"/>
          </p:cNvSpPr>
          <p:nvPr>
            <p:ph type="ctrTitle"/>
          </p:nvPr>
        </p:nvSpPr>
        <p:spPr>
          <a:xfrm flipH="1">
            <a:off x="117605" y="1717150"/>
            <a:ext cx="3956100" cy="170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r>
              <a:rPr lang="pt-BR" sz="4400"/>
              <a:t>EXEMPLO PRÁTICO</a:t>
            </a:r>
            <a:endParaRPr/>
          </a:p>
        </p:txBody>
      </p:sp>
      <p:sp>
        <p:nvSpPr>
          <p:cNvPr id="470" name="Google Shape;470;p20"/>
          <p:cNvSpPr txBox="1">
            <a:spLocks noGrp="1"/>
          </p:cNvSpPr>
          <p:nvPr>
            <p:ph type="subTitle" idx="1"/>
          </p:nvPr>
        </p:nvSpPr>
        <p:spPr>
          <a:xfrm>
            <a:off x="4349345" y="1226730"/>
            <a:ext cx="3648000" cy="2690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900" dirty="0"/>
              <a:t>Classificação de comentários de filme (classificação binária)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pt-BR"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pt-BR"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pt-BR" sz="1900" dirty="0"/>
              <a:t>Classificação de imagens – Gatos e Cachorros </a:t>
            </a:r>
            <a:endParaRPr sz="19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19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grpSp>
        <p:nvGrpSpPr>
          <p:cNvPr id="471" name="Google Shape;471;p20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472" name="Google Shape;472;p20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4696"/>
            </a:gs>
            <a:gs pos="100000">
              <a:srgbClr val="735FB8"/>
            </a:gs>
          </a:gsLst>
          <a:lin ang="5400700" scaled="0"/>
        </a:gra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c38bd34de_0_100"/>
          <p:cNvSpPr txBox="1">
            <a:spLocks noGrp="1"/>
          </p:cNvSpPr>
          <p:nvPr>
            <p:ph type="ctrTitle"/>
          </p:nvPr>
        </p:nvSpPr>
        <p:spPr>
          <a:xfrm flipH="1">
            <a:off x="287617" y="1978825"/>
            <a:ext cx="8568900" cy="27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sz="3700" dirty="0"/>
              <a:t>2. CLASSIFICAÇÃO BINÁRIA</a:t>
            </a:r>
            <a:br>
              <a:rPr lang="pt-BR" sz="3700" dirty="0"/>
            </a:br>
            <a:endParaRPr sz="3700" dirty="0"/>
          </a:p>
        </p:txBody>
      </p:sp>
    </p:spTree>
    <p:extLst>
      <p:ext uri="{BB962C8B-B14F-4D97-AF65-F5344CB8AC3E}">
        <p14:creationId xmlns:p14="http://schemas.microsoft.com/office/powerpoint/2010/main" val="332631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c38bd34de_0_264"/>
          <p:cNvSpPr txBox="1">
            <a:spLocks noGrp="1"/>
          </p:cNvSpPr>
          <p:nvPr>
            <p:ph type="ctrTitle"/>
          </p:nvPr>
        </p:nvSpPr>
        <p:spPr>
          <a:xfrm flipH="1">
            <a:off x="-174450" y="281500"/>
            <a:ext cx="7549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/>
              <a:t>PROCESSO DE CLASSIFICAÇÃO</a:t>
            </a:r>
            <a:endParaRPr sz="2600"/>
          </a:p>
        </p:txBody>
      </p:sp>
      <p:grpSp>
        <p:nvGrpSpPr>
          <p:cNvPr id="381" name="Google Shape;381;g8c38bd34de_0_264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82" name="Google Shape;382;g8c38bd34de_0_264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8c38bd34de_0_264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4" name="Google Shape;384;g8c38bd34de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875" y="1266625"/>
            <a:ext cx="5483075" cy="35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g8c38bd34de_0_273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90" name="Google Shape;390;g8c38bd34de_0_273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8c38bd34de_0_273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2" name="Google Shape;392;g8c38bd34de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75" y="940681"/>
            <a:ext cx="7736226" cy="408374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8c38bd34de_0_273"/>
          <p:cNvSpPr txBox="1">
            <a:spLocks noGrp="1"/>
          </p:cNvSpPr>
          <p:nvPr>
            <p:ph type="ctrTitle"/>
          </p:nvPr>
        </p:nvSpPr>
        <p:spPr>
          <a:xfrm flipH="1">
            <a:off x="-174450" y="281500"/>
            <a:ext cx="75498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/>
              <a:t>PROCESSO DE CLASSIFICAÇÃO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4696"/>
            </a:gs>
            <a:gs pos="100000">
              <a:srgbClr val="735FB8"/>
            </a:gs>
          </a:gsLst>
          <a:lin ang="5400700" scaled="0"/>
        </a:gra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c38bd34de_0_100"/>
          <p:cNvSpPr txBox="1">
            <a:spLocks noGrp="1"/>
          </p:cNvSpPr>
          <p:nvPr>
            <p:ph type="ctrTitle"/>
          </p:nvPr>
        </p:nvSpPr>
        <p:spPr>
          <a:xfrm flipH="1">
            <a:off x="287617" y="1978825"/>
            <a:ext cx="8568900" cy="27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sz="3700" dirty="0"/>
              <a:t>3. CLASSIFICAÇÃO DE IMAGENS</a:t>
            </a:r>
            <a:br>
              <a:rPr lang="pt-BR" sz="3700" dirty="0"/>
            </a:br>
            <a:br>
              <a:rPr lang="pt-BR" sz="3700" dirty="0"/>
            </a:br>
            <a:endParaRPr sz="3700" dirty="0"/>
          </a:p>
        </p:txBody>
      </p:sp>
    </p:spTree>
    <p:extLst>
      <p:ext uri="{BB962C8B-B14F-4D97-AF65-F5344CB8AC3E}">
        <p14:creationId xmlns:p14="http://schemas.microsoft.com/office/powerpoint/2010/main" val="2354252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"/>
          <p:cNvSpPr txBox="1">
            <a:spLocks noGrp="1"/>
          </p:cNvSpPr>
          <p:nvPr>
            <p:ph type="ctrTitle"/>
          </p:nvPr>
        </p:nvSpPr>
        <p:spPr>
          <a:xfrm flipH="1">
            <a:off x="1303570" y="621604"/>
            <a:ext cx="6750665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r>
              <a:rPr lang="pt-BR" sz="3000"/>
              <a:t>REDE NEURAL CONVOLUCIONAL</a:t>
            </a:r>
            <a:endParaRPr/>
          </a:p>
        </p:txBody>
      </p:sp>
      <p:pic>
        <p:nvPicPr>
          <p:cNvPr id="399" name="Google Shape;399;p13" descr="Deep Learning - Uma abordagem em Hardware - Laboratório iMobili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106" y="1645202"/>
            <a:ext cx="8253788" cy="27639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13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401" name="Google Shape;401;p13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46DE1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"/>
          <p:cNvSpPr txBox="1">
            <a:spLocks noGrp="1"/>
          </p:cNvSpPr>
          <p:nvPr>
            <p:ph type="ctrTitle"/>
          </p:nvPr>
        </p:nvSpPr>
        <p:spPr>
          <a:xfrm>
            <a:off x="970275" y="791900"/>
            <a:ext cx="297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6000"/>
              <a:t>Olá,</a:t>
            </a:r>
            <a:endParaRPr sz="6000"/>
          </a:p>
        </p:txBody>
      </p:sp>
      <p:sp>
        <p:nvSpPr>
          <p:cNvPr id="277" name="Google Shape;277;p4"/>
          <p:cNvSpPr txBox="1">
            <a:spLocks noGrp="1"/>
          </p:cNvSpPr>
          <p:nvPr>
            <p:ph type="ctrTitle" idx="2"/>
          </p:nvPr>
        </p:nvSpPr>
        <p:spPr>
          <a:xfrm>
            <a:off x="1638400" y="1292675"/>
            <a:ext cx="36426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000"/>
              <a:t>Eu sou a Carol</a:t>
            </a:r>
            <a:endParaRPr sz="3000"/>
          </a:p>
        </p:txBody>
      </p:sp>
      <p:sp>
        <p:nvSpPr>
          <p:cNvPr id="278" name="Google Shape;278;p4"/>
          <p:cNvSpPr txBox="1">
            <a:spLocks noGrp="1"/>
          </p:cNvSpPr>
          <p:nvPr>
            <p:ph type="subTitle" idx="1"/>
          </p:nvPr>
        </p:nvSpPr>
        <p:spPr>
          <a:xfrm>
            <a:off x="1053875" y="2023350"/>
            <a:ext cx="3767100" cy="19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pt-BR" sz="1300" dirty="0"/>
              <a:t>Olá, meu nome é Carol, sou mestranda na PUC Minas no Programa de Pós Graduação em Engenharia Elétrica, divulgadora científica pelo </a:t>
            </a:r>
            <a:r>
              <a:rPr lang="pt-BR" sz="1300" dirty="0" err="1"/>
              <a:t>PretaTech</a:t>
            </a:r>
            <a:r>
              <a:rPr lang="pt-BR" sz="1300" dirty="0"/>
              <a:t> e </a:t>
            </a:r>
            <a:r>
              <a:rPr lang="pt-BR" sz="1300" dirty="0" err="1"/>
              <a:t>podcaster</a:t>
            </a:r>
            <a:r>
              <a:rPr lang="pt-BR" sz="1300" dirty="0"/>
              <a:t> no Cientistas Criativas. Completamente apaixonada por jogos (é possível me encontrar nas salas de jogos do </a:t>
            </a:r>
            <a:r>
              <a:rPr lang="pt-BR" sz="1300" dirty="0" err="1"/>
              <a:t>Discord</a:t>
            </a:r>
            <a:r>
              <a:rPr lang="pt-BR" sz="1300" dirty="0"/>
              <a:t> discutindo sobre estratégias no </a:t>
            </a:r>
            <a:r>
              <a:rPr lang="pt-BR" sz="1300" dirty="0" err="1"/>
              <a:t>Valorant</a:t>
            </a:r>
            <a:r>
              <a:rPr lang="pt-BR" sz="1300" dirty="0"/>
              <a:t> e outros games).</a:t>
            </a:r>
            <a:endParaRPr sz="1600" dirty="0"/>
          </a:p>
        </p:txBody>
      </p:sp>
      <p:pic>
        <p:nvPicPr>
          <p:cNvPr id="279" name="Google Shape;27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2701" y="1692253"/>
            <a:ext cx="2520344" cy="2760411"/>
          </a:xfrm>
          <a:prstGeom prst="flowChartPreparation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0" name="Google Shape;28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1176" y="3991513"/>
            <a:ext cx="970843" cy="922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4"/>
          <p:cNvGrpSpPr/>
          <p:nvPr/>
        </p:nvGrpSpPr>
        <p:grpSpPr>
          <a:xfrm>
            <a:off x="970285" y="1391431"/>
            <a:ext cx="602542" cy="571749"/>
            <a:chOff x="-57172600" y="2686375"/>
            <a:chExt cx="289100" cy="318825"/>
          </a:xfrm>
        </p:grpSpPr>
        <p:sp>
          <p:nvSpPr>
            <p:cNvPr id="282" name="Google Shape;282;p4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 txBox="1">
            <a:spLocks noGrp="1"/>
          </p:cNvSpPr>
          <p:nvPr>
            <p:ph type="ctrTitle"/>
          </p:nvPr>
        </p:nvSpPr>
        <p:spPr>
          <a:xfrm flipH="1">
            <a:off x="1499954" y="708738"/>
            <a:ext cx="6144092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/>
              <a:t>CONVOLUÇÃO</a:t>
            </a:r>
            <a:endParaRPr/>
          </a:p>
        </p:txBody>
      </p:sp>
      <p:pic>
        <p:nvPicPr>
          <p:cNvPr id="408" name="Google Shape;40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968" y="1527185"/>
            <a:ext cx="7002378" cy="3381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14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410" name="Google Shape;410;p14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"/>
          <p:cNvSpPr txBox="1">
            <a:spLocks noGrp="1"/>
          </p:cNvSpPr>
          <p:nvPr>
            <p:ph type="ctrTitle"/>
          </p:nvPr>
        </p:nvSpPr>
        <p:spPr>
          <a:xfrm flipH="1">
            <a:off x="1499954" y="708738"/>
            <a:ext cx="6144092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/>
              <a:t>CONVOLUÇÃO</a:t>
            </a:r>
            <a:endParaRPr/>
          </a:p>
        </p:txBody>
      </p:sp>
      <p:pic>
        <p:nvPicPr>
          <p:cNvPr id="417" name="Google Shape;4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946" y="1976969"/>
            <a:ext cx="6973273" cy="2457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15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419" name="Google Shape;419;p1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"/>
          <p:cNvSpPr txBox="1">
            <a:spLocks noGrp="1"/>
          </p:cNvSpPr>
          <p:nvPr>
            <p:ph type="ctrTitle"/>
          </p:nvPr>
        </p:nvSpPr>
        <p:spPr>
          <a:xfrm flipH="1">
            <a:off x="1499954" y="708738"/>
            <a:ext cx="6144092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BR"/>
              <a:t>CONVOLUÇÃO</a:t>
            </a:r>
            <a:endParaRPr/>
          </a:p>
        </p:txBody>
      </p:sp>
      <p:pic>
        <p:nvPicPr>
          <p:cNvPr id="426" name="Google Shape;426;p16"/>
          <p:cNvPicPr preferRelativeResize="0"/>
          <p:nvPr/>
        </p:nvPicPr>
        <p:blipFill rotWithShape="1">
          <a:blip r:embed="rId3">
            <a:alphaModFix/>
          </a:blip>
          <a:srcRect l="-1" r="66899"/>
          <a:stretch/>
        </p:blipFill>
        <p:spPr>
          <a:xfrm>
            <a:off x="3483635" y="1838102"/>
            <a:ext cx="1597625" cy="1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572" y="1811459"/>
            <a:ext cx="2194530" cy="261655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6"/>
          <p:cNvSpPr txBox="1"/>
          <p:nvPr/>
        </p:nvSpPr>
        <p:spPr>
          <a:xfrm flipH="1">
            <a:off x="2187913" y="2753440"/>
            <a:ext cx="1073886" cy="1609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SemiBold"/>
              <a:buNone/>
            </a:pPr>
            <a:r>
              <a:rPr lang="pt-BR" sz="88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*</a:t>
            </a:r>
            <a:endParaRPr/>
          </a:p>
        </p:txBody>
      </p:sp>
      <p:pic>
        <p:nvPicPr>
          <p:cNvPr id="429" name="Google Shape;429;p16"/>
          <p:cNvPicPr preferRelativeResize="0"/>
          <p:nvPr/>
        </p:nvPicPr>
        <p:blipFill rotWithShape="1">
          <a:blip r:embed="rId3">
            <a:alphaModFix/>
          </a:blip>
          <a:srcRect l="61932"/>
          <a:stretch/>
        </p:blipFill>
        <p:spPr>
          <a:xfrm>
            <a:off x="6376992" y="1838108"/>
            <a:ext cx="2194530" cy="2616556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6"/>
          <p:cNvSpPr txBox="1"/>
          <p:nvPr/>
        </p:nvSpPr>
        <p:spPr>
          <a:xfrm flipH="1">
            <a:off x="5303106" y="2462892"/>
            <a:ext cx="1073886" cy="1609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 SemiBold"/>
              <a:buNone/>
            </a:pPr>
            <a:r>
              <a:rPr lang="pt-BR" sz="8800" b="0" i="0" u="none" strike="noStrike" cap="none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</a:t>
            </a:r>
            <a:endParaRPr/>
          </a:p>
        </p:txBody>
      </p:sp>
      <p:grpSp>
        <p:nvGrpSpPr>
          <p:cNvPr id="431" name="Google Shape;431;p16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432" name="Google Shape;432;p16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"/>
          <p:cNvSpPr txBox="1">
            <a:spLocks noGrp="1"/>
          </p:cNvSpPr>
          <p:nvPr>
            <p:ph type="ctrTitle"/>
          </p:nvPr>
        </p:nvSpPr>
        <p:spPr>
          <a:xfrm flipH="1">
            <a:off x="2689033" y="5861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r>
              <a:rPr lang="pt-BR"/>
              <a:t>POOLING</a:t>
            </a:r>
            <a:endParaRPr/>
          </a:p>
        </p:txBody>
      </p:sp>
      <p:sp>
        <p:nvSpPr>
          <p:cNvPr id="439" name="Google Shape;439;p17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26" y="1391921"/>
            <a:ext cx="7144747" cy="32865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17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442" name="Google Shape;442;p17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8"/>
          <p:cNvSpPr txBox="1">
            <a:spLocks noGrp="1"/>
          </p:cNvSpPr>
          <p:nvPr>
            <p:ph type="ctrTitle"/>
          </p:nvPr>
        </p:nvSpPr>
        <p:spPr>
          <a:xfrm flipH="1">
            <a:off x="2689033" y="5861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r>
              <a:rPr lang="pt-BR"/>
              <a:t>POOLING</a:t>
            </a:r>
            <a:endParaRPr/>
          </a:p>
        </p:txBody>
      </p:sp>
      <p:sp>
        <p:nvSpPr>
          <p:cNvPr id="449" name="Google Shape;449;p18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226" y="1391921"/>
            <a:ext cx="7144747" cy="3286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226" y="1391921"/>
            <a:ext cx="7144747" cy="3334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2" name="Google Shape;452;p18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453" name="Google Shape;453;p18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9"/>
          <p:cNvSpPr txBox="1">
            <a:spLocks noGrp="1"/>
          </p:cNvSpPr>
          <p:nvPr>
            <p:ph type="ctrTitle"/>
          </p:nvPr>
        </p:nvSpPr>
        <p:spPr>
          <a:xfrm flipH="1">
            <a:off x="2689033" y="586100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</a:pPr>
            <a:r>
              <a:rPr lang="pt-BR"/>
              <a:t>FLATTENING</a:t>
            </a:r>
            <a:endParaRPr/>
          </a:p>
        </p:txBody>
      </p:sp>
      <p:sp>
        <p:nvSpPr>
          <p:cNvPr id="460" name="Google Shape;460;p19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183" y="1545725"/>
            <a:ext cx="5818433" cy="31796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19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463" name="Google Shape;463;p19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2"/>
          <p:cNvSpPr txBox="1">
            <a:spLocks noGrp="1"/>
          </p:cNvSpPr>
          <p:nvPr>
            <p:ph type="ctrTitle"/>
          </p:nvPr>
        </p:nvSpPr>
        <p:spPr>
          <a:xfrm flipH="1">
            <a:off x="1375500" y="214082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/>
              <a:t>OBRIGADA</a:t>
            </a:r>
            <a:endParaRPr/>
          </a:p>
        </p:txBody>
      </p:sp>
      <p:grpSp>
        <p:nvGrpSpPr>
          <p:cNvPr id="607" name="Google Shape;607;p32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608" name="Google Shape;608;p32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616;p33">
            <a:extLst>
              <a:ext uri="{FF2B5EF4-FFF2-40B4-BE49-F238E27FC236}">
                <a16:creationId xmlns:a16="http://schemas.microsoft.com/office/drawing/2014/main" id="{8BF897C0-615E-4FC8-9933-721506EB25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65257" y="3023073"/>
            <a:ext cx="3012600" cy="215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https://medium.com/@apretatech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 dirty="0">
                <a:solidFill>
                  <a:schemeClr val="hlink"/>
                </a:solidFill>
                <a:hlinkClick r:id="rId4"/>
              </a:rPr>
              <a:t>https://github.com/apretatech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 dirty="0">
                <a:solidFill>
                  <a:schemeClr val="hlink"/>
                </a:solidFill>
              </a:rPr>
              <a:t>apretatech@gmail.com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dirty="0" err="1"/>
              <a:t>apretatech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dirty="0"/>
              <a:t> </a:t>
            </a:r>
            <a:r>
              <a:rPr lang="pt-BR" dirty="0" err="1"/>
              <a:t>apretatech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" name="Google Shape;617;p33">
            <a:extLst>
              <a:ext uri="{FF2B5EF4-FFF2-40B4-BE49-F238E27FC236}">
                <a16:creationId xmlns:a16="http://schemas.microsoft.com/office/drawing/2014/main" id="{8EE441FE-798A-4927-9DAB-CAE25EC29DF9}"/>
              </a:ext>
            </a:extLst>
          </p:cNvPr>
          <p:cNvSpPr/>
          <p:nvPr/>
        </p:nvSpPr>
        <p:spPr>
          <a:xfrm>
            <a:off x="1690796" y="4182804"/>
            <a:ext cx="152684" cy="146395"/>
          </a:xfrm>
          <a:custGeom>
            <a:avLst/>
            <a:gdLst/>
            <a:ahLst/>
            <a:cxnLst/>
            <a:rect l="l" t="t" r="r" b="b"/>
            <a:pathLst>
              <a:path w="39025" h="37269" extrusionOk="0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618;p33">
            <a:extLst>
              <a:ext uri="{FF2B5EF4-FFF2-40B4-BE49-F238E27FC236}">
                <a16:creationId xmlns:a16="http://schemas.microsoft.com/office/drawing/2014/main" id="{51C34C6C-8792-479B-A7C7-5A02D70FFCC5}"/>
              </a:ext>
            </a:extLst>
          </p:cNvPr>
          <p:cNvSpPr/>
          <p:nvPr/>
        </p:nvSpPr>
        <p:spPr>
          <a:xfrm>
            <a:off x="1657819" y="4526429"/>
            <a:ext cx="185661" cy="128081"/>
          </a:xfrm>
          <a:custGeom>
            <a:avLst/>
            <a:gdLst/>
            <a:ahLst/>
            <a:cxnLst/>
            <a:rect l="l" t="t" r="r" b="b"/>
            <a:pathLst>
              <a:path w="39025" h="26922" extrusionOk="0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FB8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c38bd34de_0_1"/>
          <p:cNvSpPr txBox="1"/>
          <p:nvPr/>
        </p:nvSpPr>
        <p:spPr>
          <a:xfrm>
            <a:off x="998507" y="2199875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</a:pPr>
            <a:r>
              <a:rPr lang="pt-BR" sz="28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51" name="Google Shape;251;g8c38bd34de_0_1"/>
          <p:cNvSpPr txBox="1"/>
          <p:nvPr/>
        </p:nvSpPr>
        <p:spPr>
          <a:xfrm>
            <a:off x="2855640" y="2062198"/>
            <a:ext cx="408461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Extra Condensed Medium"/>
              <a:buNone/>
            </a:pPr>
            <a:r>
              <a:rPr lang="pt-BR" sz="22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CLASSIFICAÇÃO BINÁRIA </a:t>
            </a:r>
            <a:endParaRPr sz="1800" dirty="0">
              <a:solidFill>
                <a:schemeClr val="bg2"/>
              </a:solidFill>
            </a:endParaRPr>
          </a:p>
        </p:txBody>
      </p:sp>
      <p:sp>
        <p:nvSpPr>
          <p:cNvPr id="252" name="Google Shape;252;g8c38bd34de_0_1"/>
          <p:cNvSpPr txBox="1"/>
          <p:nvPr/>
        </p:nvSpPr>
        <p:spPr>
          <a:xfrm>
            <a:off x="2418649" y="2437129"/>
            <a:ext cx="5082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 Slab"/>
              <a:buNone/>
            </a:pPr>
            <a:r>
              <a:rPr lang="pt-BR" sz="1500" dirty="0">
                <a:solidFill>
                  <a:schemeClr val="bg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Conhecendo NLP e classificando reviews</a:t>
            </a:r>
            <a:endParaRPr sz="1500" b="0" i="0" u="none" strike="noStrike" cap="none" dirty="0">
              <a:solidFill>
                <a:schemeClr val="bg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53" name="Google Shape;253;g8c38bd34de_0_1"/>
          <p:cNvCxnSpPr/>
          <p:nvPr/>
        </p:nvCxnSpPr>
        <p:spPr>
          <a:xfrm rot="10800000" flipH="1">
            <a:off x="1322800" y="2824738"/>
            <a:ext cx="63828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g8c38bd34de_0_1"/>
          <p:cNvSpPr txBox="1"/>
          <p:nvPr/>
        </p:nvSpPr>
        <p:spPr>
          <a:xfrm>
            <a:off x="998507" y="119661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</a:pPr>
            <a:r>
              <a:rPr lang="pt-BR" sz="2800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dirty="0"/>
          </a:p>
        </p:txBody>
      </p:sp>
      <p:sp>
        <p:nvSpPr>
          <p:cNvPr id="255" name="Google Shape;255;g8c38bd34de_0_1"/>
          <p:cNvSpPr txBox="1"/>
          <p:nvPr/>
        </p:nvSpPr>
        <p:spPr>
          <a:xfrm>
            <a:off x="3416332" y="7617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Extra Condensed Medium"/>
              <a:buNone/>
            </a:pPr>
            <a:r>
              <a:rPr lang="pt-BR" sz="1800" dirty="0">
                <a:solidFill>
                  <a:srgbClr val="FFFFFF"/>
                </a:solidFill>
                <a:latin typeface="Fira Sans Extra Condensed Medium"/>
                <a:sym typeface="Fira Sans Extra Condensed Medium"/>
              </a:rPr>
              <a:t>DEEP LEARNING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56" name="Google Shape;256;g8c38bd34de_0_1"/>
          <p:cNvSpPr txBox="1"/>
          <p:nvPr/>
        </p:nvSpPr>
        <p:spPr>
          <a:xfrm>
            <a:off x="2356800" y="1301600"/>
            <a:ext cx="5082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 Slab"/>
              <a:buNone/>
            </a:pPr>
            <a:r>
              <a:rPr lang="pt-BR" sz="1200" b="0" i="0" u="none" strike="noStrike" cap="none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 que é Deep Learning?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57" name="Google Shape;257;g8c38bd34de_0_1"/>
          <p:cNvCxnSpPr/>
          <p:nvPr/>
        </p:nvCxnSpPr>
        <p:spPr>
          <a:xfrm>
            <a:off x="1322800" y="1830775"/>
            <a:ext cx="6382800" cy="0"/>
          </a:xfrm>
          <a:prstGeom prst="straightConnector1">
            <a:avLst/>
          </a:prstGeom>
          <a:noFill/>
          <a:ln w="9525" cap="flat" cmpd="sng">
            <a:solidFill>
              <a:srgbClr val="E58D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8" name="Google Shape;258;g8c38bd34de_0_1"/>
          <p:cNvSpPr txBox="1"/>
          <p:nvPr/>
        </p:nvSpPr>
        <p:spPr>
          <a:xfrm>
            <a:off x="998507" y="325951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 Medium"/>
              <a:buNone/>
            </a:pPr>
            <a:r>
              <a:rPr lang="pt-BR" sz="28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/>
          </a:p>
        </p:txBody>
      </p:sp>
      <p:sp>
        <p:nvSpPr>
          <p:cNvPr id="259" name="Google Shape;259;g8c38bd34de_0_1"/>
          <p:cNvSpPr txBox="1"/>
          <p:nvPr/>
        </p:nvSpPr>
        <p:spPr>
          <a:xfrm>
            <a:off x="3416332" y="2824638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Extra Condensed Medium"/>
              <a:buNone/>
            </a:pPr>
            <a:r>
              <a:rPr lang="pt-BR" sz="1800" b="0" i="0" u="none" strike="noStrike" cap="none" dirty="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CLASSIFICAÇÃO DE IMAGENS</a:t>
            </a:r>
            <a:endParaRPr dirty="0"/>
          </a:p>
        </p:txBody>
      </p:sp>
      <p:sp>
        <p:nvSpPr>
          <p:cNvPr id="260" name="Google Shape;260;g8c38bd34de_0_1"/>
          <p:cNvSpPr txBox="1"/>
          <p:nvPr/>
        </p:nvSpPr>
        <p:spPr>
          <a:xfrm>
            <a:off x="2356799" y="3364500"/>
            <a:ext cx="50823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Roboto Slab"/>
              <a:buNone/>
            </a:pPr>
            <a:r>
              <a:rPr lang="pt-BR" sz="1200" b="0" i="0" u="none" strike="noStrike" cap="none" dirty="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Classificando imagens utilizando Deep Learning</a:t>
            </a:r>
            <a:endParaRPr sz="1200" b="0" i="0" u="none" strike="noStrike" cap="none" dirty="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261" name="Google Shape;261;g8c38bd34de_0_1"/>
          <p:cNvCxnSpPr/>
          <p:nvPr/>
        </p:nvCxnSpPr>
        <p:spPr>
          <a:xfrm>
            <a:off x="1322800" y="3893677"/>
            <a:ext cx="63828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g8c38bd34de_0_1"/>
          <p:cNvSpPr/>
          <p:nvPr/>
        </p:nvSpPr>
        <p:spPr>
          <a:xfrm>
            <a:off x="9286875" y="-123825"/>
            <a:ext cx="1467000" cy="701400"/>
          </a:xfrm>
          <a:prstGeom prst="rect">
            <a:avLst/>
          </a:prstGeom>
          <a:solidFill>
            <a:srgbClr val="AC8FF6"/>
          </a:solidFill>
          <a:ln w="254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8c38bd34de_0_1"/>
          <p:cNvSpPr/>
          <p:nvPr/>
        </p:nvSpPr>
        <p:spPr>
          <a:xfrm>
            <a:off x="9286874" y="1688945"/>
            <a:ext cx="1466700" cy="701400"/>
          </a:xfrm>
          <a:prstGeom prst="rect">
            <a:avLst/>
          </a:prstGeom>
          <a:solidFill>
            <a:srgbClr val="F44696"/>
          </a:solidFill>
          <a:ln w="254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8c38bd34de_0_1"/>
          <p:cNvSpPr/>
          <p:nvPr/>
        </p:nvSpPr>
        <p:spPr>
          <a:xfrm>
            <a:off x="9286874" y="2577789"/>
            <a:ext cx="1466700" cy="701400"/>
          </a:xfrm>
          <a:prstGeom prst="rect">
            <a:avLst/>
          </a:prstGeom>
          <a:solidFill>
            <a:srgbClr val="E58D94"/>
          </a:solidFill>
          <a:ln w="254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8c38bd34de_0_1"/>
          <p:cNvSpPr/>
          <p:nvPr/>
        </p:nvSpPr>
        <p:spPr>
          <a:xfrm>
            <a:off x="9286873" y="3466633"/>
            <a:ext cx="1466700" cy="675600"/>
          </a:xfrm>
          <a:prstGeom prst="rect">
            <a:avLst/>
          </a:prstGeom>
          <a:solidFill>
            <a:srgbClr val="E25196"/>
          </a:solidFill>
          <a:ln w="254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8c38bd34de_0_1"/>
          <p:cNvSpPr/>
          <p:nvPr/>
        </p:nvSpPr>
        <p:spPr>
          <a:xfrm>
            <a:off x="9286873" y="4329581"/>
            <a:ext cx="1466700" cy="813900"/>
          </a:xfrm>
          <a:prstGeom prst="rect">
            <a:avLst/>
          </a:prstGeom>
          <a:solidFill>
            <a:srgbClr val="FFCC4D"/>
          </a:solidFill>
          <a:ln w="254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8c38bd34de_0_1"/>
          <p:cNvSpPr/>
          <p:nvPr/>
        </p:nvSpPr>
        <p:spPr>
          <a:xfrm>
            <a:off x="9286875" y="800100"/>
            <a:ext cx="1467000" cy="701400"/>
          </a:xfrm>
          <a:prstGeom prst="rect">
            <a:avLst/>
          </a:prstGeom>
          <a:solidFill>
            <a:srgbClr val="946DE1"/>
          </a:solidFill>
          <a:ln w="25400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55;g8c38bd34de_0_1">
            <a:extLst>
              <a:ext uri="{FF2B5EF4-FFF2-40B4-BE49-F238E27FC236}">
                <a16:creationId xmlns:a16="http://schemas.microsoft.com/office/drawing/2014/main" id="{F30E412D-B558-4106-8A7D-0B5EFD50A411}"/>
              </a:ext>
            </a:extLst>
          </p:cNvPr>
          <p:cNvSpPr txBox="1"/>
          <p:nvPr/>
        </p:nvSpPr>
        <p:spPr>
          <a:xfrm>
            <a:off x="6332477" y="164969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Fira Sans Extra Condensed Medium"/>
              <a:buNone/>
            </a:pPr>
            <a:r>
              <a:rPr lang="pt-BR" sz="1800" dirty="0">
                <a:solidFill>
                  <a:srgbClr val="FFFFFF"/>
                </a:solidFill>
                <a:latin typeface="Fira Sans Extra Condensed Medium"/>
                <a:sym typeface="Fira Sans Extra Condensed Medium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4696"/>
            </a:gs>
            <a:gs pos="100000">
              <a:srgbClr val="735FB8"/>
            </a:gs>
          </a:gsLst>
          <a:lin ang="5400700" scaled="0"/>
        </a:gra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c38bd34de_0_100"/>
          <p:cNvSpPr txBox="1">
            <a:spLocks noGrp="1"/>
          </p:cNvSpPr>
          <p:nvPr>
            <p:ph type="ctrTitle"/>
          </p:nvPr>
        </p:nvSpPr>
        <p:spPr>
          <a:xfrm flipH="1">
            <a:off x="287617" y="1978825"/>
            <a:ext cx="8568900" cy="27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sz="3700" dirty="0"/>
              <a:t>1. DEEP LEARNING</a:t>
            </a:r>
            <a:endParaRPr sz="3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c38bd34de_0_149"/>
          <p:cNvSpPr txBox="1">
            <a:spLocks noGrp="1"/>
          </p:cNvSpPr>
          <p:nvPr>
            <p:ph type="ctrTitle"/>
          </p:nvPr>
        </p:nvSpPr>
        <p:spPr>
          <a:xfrm flipH="1">
            <a:off x="527975" y="27017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 dirty="0"/>
              <a:t>DEEP LEARNING</a:t>
            </a:r>
            <a:endParaRPr sz="2600" dirty="0"/>
          </a:p>
        </p:txBody>
      </p:sp>
      <p:sp>
        <p:nvSpPr>
          <p:cNvPr id="298" name="Google Shape;298;g8c38bd34de_0_149"/>
          <p:cNvSpPr txBox="1">
            <a:spLocks noGrp="1"/>
          </p:cNvSpPr>
          <p:nvPr>
            <p:ph type="subTitle" idx="1"/>
          </p:nvPr>
        </p:nvSpPr>
        <p:spPr>
          <a:xfrm>
            <a:off x="527974" y="1228950"/>
            <a:ext cx="7435811" cy="3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Inteligência artificial, </a:t>
            </a:r>
            <a:r>
              <a:rPr lang="pt-BR" sz="1900" dirty="0" err="1"/>
              <a:t>Machine</a:t>
            </a:r>
            <a:r>
              <a:rPr lang="pt-BR" sz="1900" dirty="0"/>
              <a:t> Learning, Deep Learning </a:t>
            </a:r>
          </a:p>
        </p:txBody>
      </p:sp>
      <p:grpSp>
        <p:nvGrpSpPr>
          <p:cNvPr id="299" name="Google Shape;299;g8c38bd34de_0_149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00" name="Google Shape;300;g8c38bd34de_0_149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8c38bd34de_0_149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Machine Learning para Leigos | Venturus">
            <a:extLst>
              <a:ext uri="{FF2B5EF4-FFF2-40B4-BE49-F238E27FC236}">
                <a16:creationId xmlns:a16="http://schemas.microsoft.com/office/drawing/2014/main" id="{7CD6AE23-06C8-4A29-8868-7EE2091C6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868" y="1794348"/>
            <a:ext cx="4054263" cy="317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c38bd34de_0_149"/>
          <p:cNvSpPr txBox="1">
            <a:spLocks noGrp="1"/>
          </p:cNvSpPr>
          <p:nvPr>
            <p:ph type="ctrTitle"/>
          </p:nvPr>
        </p:nvSpPr>
        <p:spPr>
          <a:xfrm flipH="1">
            <a:off x="527975" y="27017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 dirty="0"/>
              <a:t>DEEP LEARNING</a:t>
            </a:r>
            <a:endParaRPr sz="2600" dirty="0"/>
          </a:p>
        </p:txBody>
      </p:sp>
      <p:sp>
        <p:nvSpPr>
          <p:cNvPr id="298" name="Google Shape;298;g8c38bd34de_0_149"/>
          <p:cNvSpPr txBox="1">
            <a:spLocks noGrp="1"/>
          </p:cNvSpPr>
          <p:nvPr>
            <p:ph type="subTitle" idx="1"/>
          </p:nvPr>
        </p:nvSpPr>
        <p:spPr>
          <a:xfrm>
            <a:off x="527974" y="1228950"/>
            <a:ext cx="7435811" cy="3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O “deep” em deep learning</a:t>
            </a:r>
          </a:p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endParaRPr lang="pt-BR" sz="19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  <p:grpSp>
        <p:nvGrpSpPr>
          <p:cNvPr id="299" name="Google Shape;299;g8c38bd34de_0_149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00" name="Google Shape;300;g8c38bd34de_0_149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8c38bd34de_0_149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82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c38bd34de_0_252"/>
          <p:cNvSpPr txBox="1">
            <a:spLocks noGrp="1"/>
          </p:cNvSpPr>
          <p:nvPr>
            <p:ph type="ctrTitle"/>
          </p:nvPr>
        </p:nvSpPr>
        <p:spPr>
          <a:xfrm flipH="1">
            <a:off x="527975" y="27017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 dirty="0"/>
              <a:t>DEEP LEARNING</a:t>
            </a:r>
            <a:endParaRPr sz="2600" dirty="0"/>
          </a:p>
        </p:txBody>
      </p:sp>
      <p:grpSp>
        <p:nvGrpSpPr>
          <p:cNvPr id="330" name="Google Shape;330;g8c38bd34de_0_252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31" name="Google Shape;331;g8c38bd34de_0_252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8c38bd34de_0_252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3" name="Google Shape;333;g8c38bd34de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750" y="1090650"/>
            <a:ext cx="5596750" cy="395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c38bd34de_0_149"/>
          <p:cNvSpPr txBox="1">
            <a:spLocks noGrp="1"/>
          </p:cNvSpPr>
          <p:nvPr>
            <p:ph type="ctrTitle"/>
          </p:nvPr>
        </p:nvSpPr>
        <p:spPr>
          <a:xfrm flipH="1">
            <a:off x="527975" y="27017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 dirty="0"/>
              <a:t>DEEP LEARNING</a:t>
            </a:r>
            <a:endParaRPr sz="2600" dirty="0"/>
          </a:p>
        </p:txBody>
      </p:sp>
      <p:sp>
        <p:nvSpPr>
          <p:cNvPr id="298" name="Google Shape;298;g8c38bd34de_0_149"/>
          <p:cNvSpPr txBox="1">
            <a:spLocks noGrp="1"/>
          </p:cNvSpPr>
          <p:nvPr>
            <p:ph type="subTitle" idx="1"/>
          </p:nvPr>
        </p:nvSpPr>
        <p:spPr>
          <a:xfrm>
            <a:off x="527974" y="1228950"/>
            <a:ext cx="7435811" cy="3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Entendendo como </a:t>
            </a:r>
            <a:r>
              <a:rPr lang="pt-BR" sz="1900" i="1" dirty="0"/>
              <a:t>deep learning</a:t>
            </a:r>
            <a:r>
              <a:rPr lang="pt-BR" sz="1900" dirty="0"/>
              <a:t> funciona, em três imagens</a:t>
            </a:r>
            <a:endParaRPr sz="1900" dirty="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  <p:grpSp>
        <p:nvGrpSpPr>
          <p:cNvPr id="299" name="Google Shape;299;g8c38bd34de_0_149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00" name="Google Shape;300;g8c38bd34de_0_149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8c38bd34de_0_149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33768C7C-1D8A-4B4D-B827-FD2AFBC0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25" y="1646851"/>
            <a:ext cx="3802358" cy="318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6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74EA7"/>
            </a:gs>
            <a:gs pos="100000">
              <a:srgbClr val="9180BB"/>
            </a:gs>
          </a:gsLst>
          <a:lin ang="5400012" scaled="0"/>
        </a:gra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c38bd34de_0_239"/>
          <p:cNvSpPr txBox="1">
            <a:spLocks noGrp="1"/>
          </p:cNvSpPr>
          <p:nvPr>
            <p:ph type="ctrTitle"/>
          </p:nvPr>
        </p:nvSpPr>
        <p:spPr>
          <a:xfrm flipH="1">
            <a:off x="527975" y="270175"/>
            <a:ext cx="39561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600" dirty="0"/>
              <a:t>DEEP LEARNING</a:t>
            </a:r>
            <a:endParaRPr sz="2600" dirty="0"/>
          </a:p>
        </p:txBody>
      </p:sp>
      <p:sp>
        <p:nvSpPr>
          <p:cNvPr id="319" name="Google Shape;319;g8c38bd34de_0_239"/>
          <p:cNvSpPr txBox="1">
            <a:spLocks noGrp="1"/>
          </p:cNvSpPr>
          <p:nvPr>
            <p:ph type="subTitle" idx="1"/>
          </p:nvPr>
        </p:nvSpPr>
        <p:spPr>
          <a:xfrm>
            <a:off x="1344950" y="1005849"/>
            <a:ext cx="6122700" cy="79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O que é o que </a:t>
            </a:r>
            <a:r>
              <a:rPr lang="pt-BR" sz="1900" i="1" dirty="0"/>
              <a:t>deep learning</a:t>
            </a:r>
            <a:r>
              <a:rPr lang="pt-BR" sz="1900" dirty="0"/>
              <a:t>? </a:t>
            </a:r>
            <a:endParaRPr sz="1900" dirty="0"/>
          </a:p>
        </p:txBody>
      </p:sp>
      <p:grpSp>
        <p:nvGrpSpPr>
          <p:cNvPr id="320" name="Google Shape;320;g8c38bd34de_0_239"/>
          <p:cNvGrpSpPr/>
          <p:nvPr/>
        </p:nvGrpSpPr>
        <p:grpSpPr>
          <a:xfrm>
            <a:off x="8369485" y="176806"/>
            <a:ext cx="602542" cy="571749"/>
            <a:chOff x="-57172600" y="2686375"/>
            <a:chExt cx="289100" cy="318825"/>
          </a:xfrm>
        </p:grpSpPr>
        <p:sp>
          <p:nvSpPr>
            <p:cNvPr id="321" name="Google Shape;321;g8c38bd34de_0_239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8c38bd34de_0_239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g8c38bd34de_0_239"/>
          <p:cNvSpPr txBox="1"/>
          <p:nvPr/>
        </p:nvSpPr>
        <p:spPr>
          <a:xfrm>
            <a:off x="210700" y="1797125"/>
            <a:ext cx="2255700" cy="30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unito"/>
              <a:buChar char="●"/>
            </a:pPr>
            <a:endParaRPr sz="19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Método moderno de construção, treinamento e uso de redes neurais</a:t>
            </a:r>
            <a:endParaRPr sz="19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4" name="Google Shape;324;g8c38bd34de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400" y="1740625"/>
            <a:ext cx="5715924" cy="31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093FB"/>
      </a:dk1>
      <a:lt1>
        <a:srgbClr val="D22E4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F093FB"/>
      </a:accent3>
      <a:accent4>
        <a:srgbClr val="D22E44"/>
      </a:accent4>
      <a:accent5>
        <a:srgbClr val="FF6EF8"/>
      </a:accent5>
      <a:accent6>
        <a:srgbClr val="D9D9D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598</Words>
  <Application>Microsoft Office PowerPoint</Application>
  <PresentationFormat>Apresentação na tela (16:9)</PresentationFormat>
  <Paragraphs>79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Nunito</vt:lpstr>
      <vt:lpstr>Righteous</vt:lpstr>
      <vt:lpstr>Open Sans</vt:lpstr>
      <vt:lpstr>Roboto Slab</vt:lpstr>
      <vt:lpstr>Arial</vt:lpstr>
      <vt:lpstr>Fira Sans Extra Condensed Medium</vt:lpstr>
      <vt:lpstr>Montserrat SemiBold</vt:lpstr>
      <vt:lpstr>Tech Startup by Slidesgo</vt:lpstr>
      <vt:lpstr>Apresentação do PowerPoint</vt:lpstr>
      <vt:lpstr>Olá,</vt:lpstr>
      <vt:lpstr>Apresentação do PowerPoint</vt:lpstr>
      <vt:lpstr>1. DEEP LEARNING</vt:lpstr>
      <vt:lpstr>DEEP LEARNING</vt:lpstr>
      <vt:lpstr>DEEP LEARNING</vt:lpstr>
      <vt:lpstr>DEEP LEARNING</vt:lpstr>
      <vt:lpstr>DEEP LEARNING</vt:lpstr>
      <vt:lpstr>DEEP LEARNING</vt:lpstr>
      <vt:lpstr>DEEP LEARNING</vt:lpstr>
      <vt:lpstr>POR QUE DEEP LEARNING AGORA E QUAIS OS DESAFIOS?</vt:lpstr>
      <vt:lpstr>APLICAÇÕES E NOVIDADES DA ÁREA</vt:lpstr>
      <vt:lpstr>WORKSTATION</vt:lpstr>
      <vt:lpstr>EXEMPLO PRÁTICO</vt:lpstr>
      <vt:lpstr>2. CLASSIFICAÇÃO BINÁRIA </vt:lpstr>
      <vt:lpstr>PROCESSO DE CLASSIFICAÇÃO</vt:lpstr>
      <vt:lpstr>PROCESSO DE CLASSIFICAÇÃO</vt:lpstr>
      <vt:lpstr>3. CLASSIFICAÇÃO DE IMAGENS  </vt:lpstr>
      <vt:lpstr>REDE NEURAL CONVOLUCIONAL</vt:lpstr>
      <vt:lpstr>CONVOLUÇÃO</vt:lpstr>
      <vt:lpstr>CONVOLUÇÃO</vt:lpstr>
      <vt:lpstr>CONVOLUÇÃO</vt:lpstr>
      <vt:lpstr>POOLING</vt:lpstr>
      <vt:lpstr>POOLING</vt:lpstr>
      <vt:lpstr>FLATTENING</vt:lpstr>
      <vt:lpstr>OBRIGADA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Carolina Fernanda</cp:lastModifiedBy>
  <cp:revision>14</cp:revision>
  <dcterms:modified xsi:type="dcterms:W3CDTF">2020-11-04T04:20:28Z</dcterms:modified>
</cp:coreProperties>
</file>